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DB3FEB-8693-41F1-89EC-A0AF33E28766}" v="24" dt="2025-03-26T14:21:56.5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6" autoAdjust="0"/>
    <p:restoredTop sz="94660"/>
  </p:normalViewPr>
  <p:slideViewPr>
    <p:cSldViewPr snapToGrid="0">
      <p:cViewPr varScale="1">
        <p:scale>
          <a:sx n="83" d="100"/>
          <a:sy n="83" d="100"/>
        </p:scale>
        <p:origin x="390"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85718-F1FF-D633-79A7-F92DB0512F9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FB49DA5-253B-F0A2-FA74-8EA91A105F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7781F3-B0CA-AE2B-AE90-8883714D3AC6}"/>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5" name="Footer Placeholder 4">
            <a:extLst>
              <a:ext uri="{FF2B5EF4-FFF2-40B4-BE49-F238E27FC236}">
                <a16:creationId xmlns:a16="http://schemas.microsoft.com/office/drawing/2014/main" id="{2AA155E7-7753-7FEF-631F-DC384CF356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3B4F15A-AD50-1BD5-E694-C1D4EBD9F012}"/>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2066078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9290F-B5C3-E81E-88E6-05FD9651E60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0AEDAAA-7D9C-F14D-3386-11CDB2C5E6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5F6EB4-DDF6-4278-8405-D99475C0D7AF}"/>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5" name="Footer Placeholder 4">
            <a:extLst>
              <a:ext uri="{FF2B5EF4-FFF2-40B4-BE49-F238E27FC236}">
                <a16:creationId xmlns:a16="http://schemas.microsoft.com/office/drawing/2014/main" id="{86DF5E96-A355-19D1-91DC-AE6F5DF876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4038DD-7122-3CE6-CDB9-D8969981A47D}"/>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2366516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158CC6-1204-F09C-9E89-B5DF2C8F98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9E5004B-8D2E-37D7-F298-88FA265865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6BE4C52-009D-0C8C-3DC2-C404691E1659}"/>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5" name="Footer Placeholder 4">
            <a:extLst>
              <a:ext uri="{FF2B5EF4-FFF2-40B4-BE49-F238E27FC236}">
                <a16:creationId xmlns:a16="http://schemas.microsoft.com/office/drawing/2014/main" id="{BE65A28C-E50E-3A15-F1B7-2CB006A48B8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57200DA-85BB-1DF5-F897-2C888BAB7E54}"/>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1825578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CEE33-EA30-8210-766E-23DF20788CF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9AEF941-6661-980C-7F5D-59385E9DF4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4E8926-0790-D9E3-3F01-D07271863A25}"/>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5" name="Footer Placeholder 4">
            <a:extLst>
              <a:ext uri="{FF2B5EF4-FFF2-40B4-BE49-F238E27FC236}">
                <a16:creationId xmlns:a16="http://schemas.microsoft.com/office/drawing/2014/main" id="{2184893F-8527-D5FD-C231-597E54EB9B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21574C-E0AE-BC27-A469-17B2CABA1CC4}"/>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2756732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12AC8-1BB1-43BE-28CA-2E6B6EDDB2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364FD04-E128-7973-3D8B-D22E8FD07A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9DAFA7-358A-A04C-ECEC-E4B56F5A20C8}"/>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5" name="Footer Placeholder 4">
            <a:extLst>
              <a:ext uri="{FF2B5EF4-FFF2-40B4-BE49-F238E27FC236}">
                <a16:creationId xmlns:a16="http://schemas.microsoft.com/office/drawing/2014/main" id="{D12898A9-8D19-C815-DC71-0170E49286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74048A-DD65-43DF-C28F-F7A1EAEC9D28}"/>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2623678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22D48-9723-6940-2B8C-4BFFB096C4B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C3A3B2B-0D05-B21A-62F0-F47E0D1083C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7365201-8B8D-9E09-6C39-8E0FB8F9FA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19D1BC3-128A-0498-0976-853B5334A0A2}"/>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6" name="Footer Placeholder 5">
            <a:extLst>
              <a:ext uri="{FF2B5EF4-FFF2-40B4-BE49-F238E27FC236}">
                <a16:creationId xmlns:a16="http://schemas.microsoft.com/office/drawing/2014/main" id="{2920C4A8-1559-0300-5A34-F10405987AC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4740509-107D-CD6F-FCC4-F0828066541A}"/>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32051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DD60F-1DEA-08FF-4862-A04A6012737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0B839A9-1626-2E9C-95AF-A9DFE06825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FCB7C57-0625-7616-201D-82CAC3E27E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4FED3BD-C72C-F10E-C926-3881BB5C90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401940-43F9-57C6-717B-8444431EF0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A91BF26-0B48-6DC3-63B2-A72140F199C9}"/>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8" name="Footer Placeholder 7">
            <a:extLst>
              <a:ext uri="{FF2B5EF4-FFF2-40B4-BE49-F238E27FC236}">
                <a16:creationId xmlns:a16="http://schemas.microsoft.com/office/drawing/2014/main" id="{C318179A-FF35-50CC-CCA8-A052628FC15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97104EE-6809-E026-D209-F8837260E69D}"/>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3882770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9508B-1406-F8D3-7123-F5DE8DAD6C7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4F181E5-5375-1C3B-74B2-FAC7FBF8F22F}"/>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4" name="Footer Placeholder 3">
            <a:extLst>
              <a:ext uri="{FF2B5EF4-FFF2-40B4-BE49-F238E27FC236}">
                <a16:creationId xmlns:a16="http://schemas.microsoft.com/office/drawing/2014/main" id="{123BA5E2-6999-E770-49F9-274E45A95B2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FA7F1F3-7A25-47F2-2551-1285634C9B67}"/>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3495853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EB58A9-A61F-3D00-7284-11CC273AAD89}"/>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3" name="Footer Placeholder 2">
            <a:extLst>
              <a:ext uri="{FF2B5EF4-FFF2-40B4-BE49-F238E27FC236}">
                <a16:creationId xmlns:a16="http://schemas.microsoft.com/office/drawing/2014/main" id="{27C6FCCA-E0CF-B47F-DCFA-9C164DDE69D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65D2E18-C7CB-E1C0-7DC5-DCA3699A44E7}"/>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1779160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B2822-8EDB-5DFD-3FFA-CE2DFF7531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83D472C-6E0A-C0DC-942E-E87F461F21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2ACE742-BCEF-40D3-EC31-2C0ED47215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E935A-111C-32C5-5A45-5E8135277B82}"/>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6" name="Footer Placeholder 5">
            <a:extLst>
              <a:ext uri="{FF2B5EF4-FFF2-40B4-BE49-F238E27FC236}">
                <a16:creationId xmlns:a16="http://schemas.microsoft.com/office/drawing/2014/main" id="{34A8F3B0-75CA-1F23-F5E7-F322436447E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F7718B9-27E0-F6CA-E5D0-98422556AA29}"/>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3410307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680A9-F214-EF46-3835-2C626A5976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D3A1455-3476-A152-9B2A-6F367F7F98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15B56A3-F771-F657-2FDD-5CC6FE7CDE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4998F2-416C-711B-C865-BEA98D5D73F3}"/>
              </a:ext>
            </a:extLst>
          </p:cNvPr>
          <p:cNvSpPr>
            <a:spLocks noGrp="1"/>
          </p:cNvSpPr>
          <p:nvPr>
            <p:ph type="dt" sz="half" idx="10"/>
          </p:nvPr>
        </p:nvSpPr>
        <p:spPr/>
        <p:txBody>
          <a:bodyPr/>
          <a:lstStyle/>
          <a:p>
            <a:fld id="{0DE5EFC0-783A-4E50-B77A-F37B2ECDAA37}" type="datetimeFigureOut">
              <a:rPr lang="en-IN" smtClean="0"/>
              <a:t>26.3.25</a:t>
            </a:fld>
            <a:endParaRPr lang="en-IN"/>
          </a:p>
        </p:txBody>
      </p:sp>
      <p:sp>
        <p:nvSpPr>
          <p:cNvPr id="6" name="Footer Placeholder 5">
            <a:extLst>
              <a:ext uri="{FF2B5EF4-FFF2-40B4-BE49-F238E27FC236}">
                <a16:creationId xmlns:a16="http://schemas.microsoft.com/office/drawing/2014/main" id="{290D766D-EA04-AB02-46B1-10235C0835A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E0EF847-896E-1295-2D67-C2DC0F0DFB32}"/>
              </a:ext>
            </a:extLst>
          </p:cNvPr>
          <p:cNvSpPr>
            <a:spLocks noGrp="1"/>
          </p:cNvSpPr>
          <p:nvPr>
            <p:ph type="sldNum" sz="quarter" idx="12"/>
          </p:nvPr>
        </p:nvSpPr>
        <p:spPr/>
        <p:txBody>
          <a:bodyPr/>
          <a:lstStyle/>
          <a:p>
            <a:fld id="{578C2526-2313-4C15-BC26-C4A45865A28B}" type="slidenum">
              <a:rPr lang="en-IN" smtClean="0"/>
              <a:t>‹#›</a:t>
            </a:fld>
            <a:endParaRPr lang="en-IN"/>
          </a:p>
        </p:txBody>
      </p:sp>
    </p:spTree>
    <p:extLst>
      <p:ext uri="{BB962C8B-B14F-4D97-AF65-F5344CB8AC3E}">
        <p14:creationId xmlns:p14="http://schemas.microsoft.com/office/powerpoint/2010/main" val="31131558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93D4DD-7BE2-FF21-E26D-43A855CD7F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DFFF2EC-7891-9097-D1E3-F5B2913C60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48C8D18-D7B1-5552-80C3-FBADC9C6A7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E5EFC0-783A-4E50-B77A-F37B2ECDAA37}" type="datetimeFigureOut">
              <a:rPr lang="en-IN" smtClean="0"/>
              <a:t>26.3.25</a:t>
            </a:fld>
            <a:endParaRPr lang="en-IN"/>
          </a:p>
        </p:txBody>
      </p:sp>
      <p:sp>
        <p:nvSpPr>
          <p:cNvPr id="5" name="Footer Placeholder 4">
            <a:extLst>
              <a:ext uri="{FF2B5EF4-FFF2-40B4-BE49-F238E27FC236}">
                <a16:creationId xmlns:a16="http://schemas.microsoft.com/office/drawing/2014/main" id="{A3DFAD7D-15AD-4196-AB0B-1F6A7571D9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B97E76B-481B-46BA-E7C3-B2316D610E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8C2526-2313-4C15-BC26-C4A45865A28B}" type="slidenum">
              <a:rPr lang="en-IN" smtClean="0"/>
              <a:t>‹#›</a:t>
            </a:fld>
            <a:endParaRPr lang="en-IN"/>
          </a:p>
        </p:txBody>
      </p:sp>
    </p:spTree>
    <p:extLst>
      <p:ext uri="{BB962C8B-B14F-4D97-AF65-F5344CB8AC3E}">
        <p14:creationId xmlns:p14="http://schemas.microsoft.com/office/powerpoint/2010/main" val="40695357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F140E989-9E1E-B302-E455-81E9871CC431}"/>
              </a:ext>
            </a:extLst>
          </p:cNvPr>
          <p:cNvPicPr>
            <a:picLocks noChangeAspect="1"/>
          </p:cNvPicPr>
          <p:nvPr/>
        </p:nvPicPr>
        <p:blipFill>
          <a:blip r:embed="rId2">
            <a:alphaModFix amt="35000"/>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43185" y="224287"/>
            <a:ext cx="4959569" cy="7059283"/>
          </a:xfrm>
          <a:prstGeom prst="rect">
            <a:avLst/>
          </a:prstGeom>
        </p:spPr>
      </p:pic>
      <p:pic>
        <p:nvPicPr>
          <p:cNvPr id="15" name="Picture 14">
            <a:extLst>
              <a:ext uri="{FF2B5EF4-FFF2-40B4-BE49-F238E27FC236}">
                <a16:creationId xmlns:a16="http://schemas.microsoft.com/office/drawing/2014/main" id="{31D7D8FE-9E42-46CC-0DAE-48286830B2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7683" y="156889"/>
            <a:ext cx="6728969" cy="6728969"/>
          </a:xfrm>
          <a:prstGeom prst="rect">
            <a:avLst/>
          </a:prstGeom>
        </p:spPr>
      </p:pic>
      <p:sp>
        <p:nvSpPr>
          <p:cNvPr id="2" name="Title 1">
            <a:extLst>
              <a:ext uri="{FF2B5EF4-FFF2-40B4-BE49-F238E27FC236}">
                <a16:creationId xmlns:a16="http://schemas.microsoft.com/office/drawing/2014/main" id="{8F0222B2-5016-6B0A-69AB-062239C4C3CA}"/>
              </a:ext>
            </a:extLst>
          </p:cNvPr>
          <p:cNvSpPr>
            <a:spLocks noGrp="1"/>
          </p:cNvSpPr>
          <p:nvPr>
            <p:ph type="ctrTitle"/>
          </p:nvPr>
        </p:nvSpPr>
        <p:spPr/>
        <p:txBody>
          <a:bodyPr/>
          <a:lstStyle/>
          <a:p>
            <a:r>
              <a:rPr lang="en-GB" b="1"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 VAISH COLLEGE OF ENGINEERING  ROHTAK</a:t>
            </a:r>
            <a:endParaRPr lang="en-IN" b="1"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3B6F8460-61FC-32E2-F8A0-1295FE5EB4BF}"/>
              </a:ext>
            </a:extLst>
          </p:cNvPr>
          <p:cNvSpPr>
            <a:spLocks noGrp="1"/>
          </p:cNvSpPr>
          <p:nvPr>
            <p:ph type="subTitle" idx="1"/>
          </p:nvPr>
        </p:nvSpPr>
        <p:spPr/>
        <p:txBody>
          <a:bodyPr>
            <a:normAutofit/>
          </a:bodyPr>
          <a:lstStyle/>
          <a:p>
            <a:r>
              <a:rPr lang="en-IN" sz="4000" b="1"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 TEAM TITANS </a:t>
            </a:r>
          </a:p>
          <a:p>
            <a:r>
              <a:rPr lang="en-IN" sz="4000" b="1"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2025</a:t>
            </a:r>
          </a:p>
        </p:txBody>
      </p:sp>
    </p:spTree>
    <p:extLst>
      <p:ext uri="{BB962C8B-B14F-4D97-AF65-F5344CB8AC3E}">
        <p14:creationId xmlns:p14="http://schemas.microsoft.com/office/powerpoint/2010/main" val="619102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96743B-8296-58AF-704F-397995CC1FFD}"/>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5888967" y="53102"/>
            <a:ext cx="6177466" cy="6672171"/>
          </a:xfrm>
          <a:prstGeom prst="rect">
            <a:avLst/>
          </a:prstGeom>
        </p:spPr>
      </p:pic>
      <p:sp>
        <p:nvSpPr>
          <p:cNvPr id="2" name="Title 1">
            <a:extLst>
              <a:ext uri="{FF2B5EF4-FFF2-40B4-BE49-F238E27FC236}">
                <a16:creationId xmlns:a16="http://schemas.microsoft.com/office/drawing/2014/main" id="{C5C24213-92DB-FF14-869F-D9893B21773E}"/>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WHY TO CHOOSE US?</a:t>
            </a:r>
          </a:p>
        </p:txBody>
      </p:sp>
      <p:sp>
        <p:nvSpPr>
          <p:cNvPr id="3" name="Content Placeholder 2">
            <a:extLst>
              <a:ext uri="{FF2B5EF4-FFF2-40B4-BE49-F238E27FC236}">
                <a16:creationId xmlns:a16="http://schemas.microsoft.com/office/drawing/2014/main" id="{E08B7B13-915E-7F26-A60A-87E105840457}"/>
              </a:ext>
            </a:extLst>
          </p:cNvPr>
          <p:cNvSpPr>
            <a:spLocks noGrp="1"/>
          </p:cNvSpPr>
          <p:nvPr>
            <p:ph idx="1"/>
          </p:nvPr>
        </p:nvSpPr>
        <p:spPr/>
        <p:txBody>
          <a:bodyPr/>
          <a:lstStyle/>
          <a:p>
            <a:pPr algn="just"/>
            <a:r>
              <a:rPr lang="en-GB" dirty="0">
                <a:latin typeface="Perpetua" panose="02020502060401020303" pitchFamily="18" charset="0"/>
              </a:rPr>
              <a:t>Monitoring your health parameters</a:t>
            </a:r>
          </a:p>
          <a:p>
            <a:pPr algn="just"/>
            <a:r>
              <a:rPr lang="en-GB" dirty="0">
                <a:latin typeface="Perpetua" panose="02020502060401020303" pitchFamily="18" charset="0"/>
              </a:rPr>
              <a:t>Sending your regular reports to doctors from anywhere</a:t>
            </a:r>
          </a:p>
          <a:p>
            <a:pPr algn="just"/>
            <a:r>
              <a:rPr lang="en-GB" dirty="0">
                <a:latin typeface="Perpetua" panose="02020502060401020303" pitchFamily="18" charset="0"/>
              </a:rPr>
              <a:t>Regular advice from experts.</a:t>
            </a:r>
          </a:p>
          <a:p>
            <a:pPr algn="just"/>
            <a:r>
              <a:rPr lang="en-GB" dirty="0">
                <a:latin typeface="Perpetua" panose="02020502060401020303" pitchFamily="18" charset="0"/>
              </a:rPr>
              <a:t>Getting pre diagnosis of your disease and start timely treatment</a:t>
            </a:r>
          </a:p>
          <a:p>
            <a:pPr algn="just"/>
            <a:r>
              <a:rPr lang="en-GB" dirty="0">
                <a:latin typeface="Perpetua" panose="02020502060401020303" pitchFamily="18" charset="0"/>
              </a:rPr>
              <a:t>Get treatment at you own place</a:t>
            </a:r>
          </a:p>
          <a:p>
            <a:pPr algn="just"/>
            <a:r>
              <a:rPr lang="en-GB" dirty="0">
                <a:latin typeface="Perpetua" panose="02020502060401020303" pitchFamily="18" charset="0"/>
              </a:rPr>
              <a:t>Meeting with doctors no matter how far you are from them</a:t>
            </a:r>
          </a:p>
          <a:p>
            <a:pPr algn="just"/>
            <a:r>
              <a:rPr lang="en-GB" dirty="0">
                <a:latin typeface="Perpetua" panose="02020502060401020303" pitchFamily="18" charset="0"/>
              </a:rPr>
              <a:t>Affordable way of staying Healthy</a:t>
            </a:r>
          </a:p>
          <a:p>
            <a:pPr algn="just"/>
            <a:endParaRPr lang="en-GB" dirty="0">
              <a:latin typeface="Perpetua" panose="02020502060401020303" pitchFamily="18" charset="0"/>
            </a:endParaRPr>
          </a:p>
          <a:p>
            <a:pPr algn="just"/>
            <a:endParaRPr lang="en-IN" dirty="0">
              <a:latin typeface="Perpetua" panose="02020502060401020303" pitchFamily="18" charset="0"/>
            </a:endParaRPr>
          </a:p>
        </p:txBody>
      </p:sp>
    </p:spTree>
    <p:extLst>
      <p:ext uri="{BB962C8B-B14F-4D97-AF65-F5344CB8AC3E}">
        <p14:creationId xmlns:p14="http://schemas.microsoft.com/office/powerpoint/2010/main" val="17309577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034DB-F815-FC08-1A98-1DA800D1DE44}"/>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PERKS OF </a:t>
            </a:r>
            <a:r>
              <a:rPr lang="en-IN"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MeCare</a:t>
            </a:r>
            <a:endPar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3" name="Content Placeholder 2">
            <a:extLst>
              <a:ext uri="{FF2B5EF4-FFF2-40B4-BE49-F238E27FC236}">
                <a16:creationId xmlns:a16="http://schemas.microsoft.com/office/drawing/2014/main" id="{7CB229F5-833F-3CEF-DA9E-EB23FA98D584}"/>
              </a:ext>
            </a:extLst>
          </p:cNvPr>
          <p:cNvSpPr>
            <a:spLocks noGrp="1"/>
          </p:cNvSpPr>
          <p:nvPr>
            <p:ph idx="1"/>
          </p:nvPr>
        </p:nvSpPr>
        <p:spPr/>
        <p:txBody>
          <a:bodyPr>
            <a:normAutofit/>
          </a:bodyPr>
          <a:lstStyle/>
          <a:p>
            <a:pPr algn="just"/>
            <a:r>
              <a:rPr lang="en-GB" dirty="0">
                <a:latin typeface="Perpetua" panose="02020502060401020303" pitchFamily="18" charset="0"/>
              </a:rPr>
              <a:t>We offer monthly and yearly subscription on our website</a:t>
            </a:r>
          </a:p>
          <a:p>
            <a:pPr algn="just"/>
            <a:r>
              <a:rPr lang="en-GB" dirty="0">
                <a:latin typeface="Perpetua" panose="02020502060401020303" pitchFamily="18" charset="0"/>
              </a:rPr>
              <a:t>At just timely notifications of medicines and weekly summery graphs</a:t>
            </a:r>
          </a:p>
          <a:p>
            <a:pPr algn="just"/>
            <a:r>
              <a:rPr lang="en-GB" dirty="0">
                <a:latin typeface="Perpetua" panose="02020502060401020303" pitchFamily="18" charset="0"/>
              </a:rPr>
              <a:t>In case of Emergency all the parameters  are saved to start timely treatment</a:t>
            </a:r>
          </a:p>
          <a:p>
            <a:pPr algn="just"/>
            <a:r>
              <a:rPr lang="en-GB" dirty="0">
                <a:latin typeface="Perpetua" panose="02020502060401020303" pitchFamily="18" charset="0"/>
              </a:rPr>
              <a:t>Virtual interaction with experts</a:t>
            </a:r>
          </a:p>
          <a:p>
            <a:pPr algn="just"/>
            <a:r>
              <a:rPr lang="en-GB" dirty="0">
                <a:latin typeface="Perpetua" panose="02020502060401020303" pitchFamily="18" charset="0"/>
              </a:rPr>
              <a:t>Easy to use and monitor</a:t>
            </a:r>
          </a:p>
          <a:p>
            <a:pPr algn="just"/>
            <a:endParaRPr lang="en-GB" dirty="0">
              <a:latin typeface="Perpetua" panose="02020502060401020303" pitchFamily="18" charset="0"/>
            </a:endParaRPr>
          </a:p>
        </p:txBody>
      </p:sp>
      <p:pic>
        <p:nvPicPr>
          <p:cNvPr id="5" name="Picture 4">
            <a:extLst>
              <a:ext uri="{FF2B5EF4-FFF2-40B4-BE49-F238E27FC236}">
                <a16:creationId xmlns:a16="http://schemas.microsoft.com/office/drawing/2014/main" id="{9764D2D1-5E01-E614-ECEE-402016A60382}"/>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6533299" y="218276"/>
            <a:ext cx="7332459" cy="6580085"/>
          </a:xfrm>
          <a:prstGeom prst="rect">
            <a:avLst/>
          </a:prstGeom>
        </p:spPr>
      </p:pic>
    </p:spTree>
    <p:extLst>
      <p:ext uri="{BB962C8B-B14F-4D97-AF65-F5344CB8AC3E}">
        <p14:creationId xmlns:p14="http://schemas.microsoft.com/office/powerpoint/2010/main" val="929534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AC6F0-8203-BAFA-BB6E-B3F5396344C6}"/>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MARKET POTENTIAL</a:t>
            </a:r>
          </a:p>
        </p:txBody>
      </p:sp>
      <p:sp>
        <p:nvSpPr>
          <p:cNvPr id="3" name="Content Placeholder 2">
            <a:extLst>
              <a:ext uri="{FF2B5EF4-FFF2-40B4-BE49-F238E27FC236}">
                <a16:creationId xmlns:a16="http://schemas.microsoft.com/office/drawing/2014/main" id="{E6011EDC-62C7-198C-9ADD-622FFE36D1CE}"/>
              </a:ext>
            </a:extLst>
          </p:cNvPr>
          <p:cNvSpPr>
            <a:spLocks noGrp="1"/>
          </p:cNvSpPr>
          <p:nvPr>
            <p:ph idx="1"/>
          </p:nvPr>
        </p:nvSpPr>
        <p:spPr/>
        <p:txBody>
          <a:bodyPr/>
          <a:lstStyle/>
          <a:p>
            <a:pPr algn="just"/>
            <a:r>
              <a:rPr lang="en-GB" dirty="0">
                <a:latin typeface="Perpetua" panose="02020502060401020303" pitchFamily="18" charset="0"/>
              </a:rPr>
              <a:t>The E-pharmacy market is expected to grow at CAGR of 16-18% in the next five years.</a:t>
            </a:r>
          </a:p>
          <a:p>
            <a:pPr algn="just"/>
            <a:r>
              <a:rPr lang="en-GB" dirty="0">
                <a:latin typeface="Perpetua" panose="02020502060401020303" pitchFamily="18" charset="0"/>
              </a:rPr>
              <a:t>The global telemedicine market is expected to reach $460 billion by 2030, growing at CAGR of 20%+.</a:t>
            </a:r>
          </a:p>
          <a:p>
            <a:pPr algn="just"/>
            <a:r>
              <a:rPr lang="en-GB" dirty="0">
                <a:latin typeface="Perpetua" panose="02020502060401020303" pitchFamily="18" charset="0"/>
              </a:rPr>
              <a:t>AI in healthcare is projected to reach $200 billion by 2030, improving diagnostics and automation.</a:t>
            </a:r>
          </a:p>
          <a:p>
            <a:pPr algn="just"/>
            <a:endParaRPr lang="en-IN" dirty="0">
              <a:latin typeface="Perpetua" panose="02020502060401020303" pitchFamily="18" charset="0"/>
            </a:endParaRPr>
          </a:p>
        </p:txBody>
      </p:sp>
      <p:pic>
        <p:nvPicPr>
          <p:cNvPr id="5" name="Picture 4">
            <a:extLst>
              <a:ext uri="{FF2B5EF4-FFF2-40B4-BE49-F238E27FC236}">
                <a16:creationId xmlns:a16="http://schemas.microsoft.com/office/drawing/2014/main" id="{25AA0A3F-FD9A-C221-45FE-775B6D6A9EB1}"/>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5830019" y="310551"/>
            <a:ext cx="6858000" cy="6858000"/>
          </a:xfrm>
          <a:prstGeom prst="rect">
            <a:avLst/>
          </a:prstGeom>
        </p:spPr>
      </p:pic>
    </p:spTree>
    <p:extLst>
      <p:ext uri="{BB962C8B-B14F-4D97-AF65-F5344CB8AC3E}">
        <p14:creationId xmlns:p14="http://schemas.microsoft.com/office/powerpoint/2010/main" val="28149905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F7274-F83F-8AC7-ABD8-8C53B928818A}"/>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Growth Opportunities</a:t>
            </a:r>
          </a:p>
        </p:txBody>
      </p:sp>
      <p:sp>
        <p:nvSpPr>
          <p:cNvPr id="3" name="Content Placeholder 2">
            <a:extLst>
              <a:ext uri="{FF2B5EF4-FFF2-40B4-BE49-F238E27FC236}">
                <a16:creationId xmlns:a16="http://schemas.microsoft.com/office/drawing/2014/main" id="{FD02305E-9E5F-D4C7-A5EC-4AA01884E229}"/>
              </a:ext>
            </a:extLst>
          </p:cNvPr>
          <p:cNvSpPr>
            <a:spLocks noGrp="1"/>
          </p:cNvSpPr>
          <p:nvPr>
            <p:ph idx="1"/>
          </p:nvPr>
        </p:nvSpPr>
        <p:spPr/>
        <p:txBody>
          <a:bodyPr/>
          <a:lstStyle/>
          <a:p>
            <a:pPr algn="just"/>
            <a:r>
              <a:rPr lang="en-GB" dirty="0">
                <a:latin typeface="Perpetua" panose="02020502060401020303" pitchFamily="18" charset="0"/>
              </a:rPr>
              <a:t>Partnership with Healthcare providers i.e., Collaborating with Hospitals, Clinics and Insurance companies.</a:t>
            </a:r>
          </a:p>
          <a:p>
            <a:pPr algn="just"/>
            <a:r>
              <a:rPr lang="en-GB" dirty="0">
                <a:latin typeface="Perpetua" panose="02020502060401020303" pitchFamily="18" charset="0"/>
              </a:rPr>
              <a:t>Integration with wearable devices and IoT can enhance user engagement and provide more comprehensive health data.</a:t>
            </a:r>
          </a:p>
          <a:p>
            <a:pPr algn="just"/>
            <a:r>
              <a:rPr lang="en-GB" dirty="0">
                <a:latin typeface="Perpetua" panose="02020502060401020303" pitchFamily="18" charset="0"/>
              </a:rPr>
              <a:t>5G and Edge computing in Healthcare analyze medical data in  real-time , enabling remote healthcare services, such as telemedicine and remote monitoring.</a:t>
            </a:r>
          </a:p>
          <a:p>
            <a:pPr algn="just"/>
            <a:endParaRPr lang="en-IN" dirty="0">
              <a:latin typeface="Perpetua" panose="02020502060401020303" pitchFamily="18" charset="0"/>
            </a:endParaRPr>
          </a:p>
        </p:txBody>
      </p:sp>
      <p:pic>
        <p:nvPicPr>
          <p:cNvPr id="5" name="Picture 4">
            <a:extLst>
              <a:ext uri="{FF2B5EF4-FFF2-40B4-BE49-F238E27FC236}">
                <a16:creationId xmlns:a16="http://schemas.microsoft.com/office/drawing/2014/main" id="{8CBC01F0-C4D0-8CF5-6407-9C2E627002CD}"/>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2099354" y="0"/>
            <a:ext cx="14630400" cy="6858000"/>
          </a:xfrm>
          <a:prstGeom prst="rect">
            <a:avLst/>
          </a:prstGeom>
        </p:spPr>
      </p:pic>
    </p:spTree>
    <p:extLst>
      <p:ext uri="{BB962C8B-B14F-4D97-AF65-F5344CB8AC3E}">
        <p14:creationId xmlns:p14="http://schemas.microsoft.com/office/powerpoint/2010/main" val="3396477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ACDC3-2403-A631-7031-E43422C414C6}"/>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FEASIBILITY</a:t>
            </a:r>
          </a:p>
        </p:txBody>
      </p:sp>
      <p:sp>
        <p:nvSpPr>
          <p:cNvPr id="4" name="Content Placeholder 3">
            <a:extLst>
              <a:ext uri="{FF2B5EF4-FFF2-40B4-BE49-F238E27FC236}">
                <a16:creationId xmlns:a16="http://schemas.microsoft.com/office/drawing/2014/main" id="{DF01D88A-20B2-C338-E168-E2BD6F482718}"/>
              </a:ext>
            </a:extLst>
          </p:cNvPr>
          <p:cNvSpPr>
            <a:spLocks noGrp="1"/>
          </p:cNvSpPr>
          <p:nvPr>
            <p:ph sz="half" idx="1"/>
          </p:nvPr>
        </p:nvSpPr>
        <p:spPr/>
        <p:txBody>
          <a:bodyPr/>
          <a:lstStyle/>
          <a:p>
            <a:pPr algn="just"/>
            <a:r>
              <a:rPr lang="en-GB" b="1" dirty="0">
                <a:latin typeface="Perpetua" panose="02020502060401020303" pitchFamily="18" charset="0"/>
              </a:rPr>
              <a:t>ACCESSIBLITY: </a:t>
            </a:r>
            <a:r>
              <a:rPr lang="en-GB" dirty="0">
                <a:latin typeface="Perpetua" panose="02020502060401020303" pitchFamily="18" charset="0"/>
              </a:rPr>
              <a:t>Reach in remote and rural areas.</a:t>
            </a:r>
          </a:p>
          <a:p>
            <a:pPr algn="just"/>
            <a:r>
              <a:rPr lang="en-GB" b="1" dirty="0">
                <a:latin typeface="Perpetua" panose="02020502060401020303" pitchFamily="18" charset="0"/>
              </a:rPr>
              <a:t>CONVENIENCE: </a:t>
            </a:r>
            <a:r>
              <a:rPr lang="en-GB" dirty="0">
                <a:latin typeface="Perpetua" panose="02020502060401020303" pitchFamily="18" charset="0"/>
              </a:rPr>
              <a:t>Patients can consult doctors from home.</a:t>
            </a:r>
          </a:p>
          <a:p>
            <a:pPr algn="just"/>
            <a:r>
              <a:rPr lang="en-GB" b="1" dirty="0">
                <a:latin typeface="Perpetua" panose="02020502060401020303" pitchFamily="18" charset="0"/>
              </a:rPr>
              <a:t>AWARENESS:</a:t>
            </a:r>
            <a:r>
              <a:rPr lang="en-GB" dirty="0">
                <a:latin typeface="Perpetua" panose="02020502060401020303" pitchFamily="18" charset="0"/>
              </a:rPr>
              <a:t> Promoting health culture ( weekly reports, regular check ups, timely medication)  </a:t>
            </a:r>
          </a:p>
          <a:p>
            <a:pPr algn="just"/>
            <a:endParaRPr lang="en-GB" dirty="0">
              <a:latin typeface="Perpetua" panose="02020502060401020303" pitchFamily="18" charset="0"/>
            </a:endParaRPr>
          </a:p>
          <a:p>
            <a:pPr algn="just"/>
            <a:endParaRPr lang="en-IN" dirty="0">
              <a:latin typeface="Perpetua" panose="02020502060401020303" pitchFamily="18" charset="0"/>
            </a:endParaRPr>
          </a:p>
        </p:txBody>
      </p:sp>
      <p:sp>
        <p:nvSpPr>
          <p:cNvPr id="5" name="Content Placeholder 4">
            <a:extLst>
              <a:ext uri="{FF2B5EF4-FFF2-40B4-BE49-F238E27FC236}">
                <a16:creationId xmlns:a16="http://schemas.microsoft.com/office/drawing/2014/main" id="{A0937284-D91C-F92C-9338-D40C0645ED35}"/>
              </a:ext>
            </a:extLst>
          </p:cNvPr>
          <p:cNvSpPr>
            <a:spLocks noGrp="1"/>
          </p:cNvSpPr>
          <p:nvPr>
            <p:ph sz="half" idx="2"/>
          </p:nvPr>
        </p:nvSpPr>
        <p:spPr/>
        <p:txBody>
          <a:bodyPr/>
          <a:lstStyle/>
          <a:p>
            <a:pPr algn="just"/>
            <a:r>
              <a:rPr lang="en-GB" b="1" dirty="0">
                <a:latin typeface="Perpetua" panose="02020502060401020303" pitchFamily="18" charset="0"/>
              </a:rPr>
              <a:t>COST EFFECTIVE:</a:t>
            </a:r>
            <a:r>
              <a:rPr lang="en-GB" dirty="0">
                <a:latin typeface="Perpetua" panose="02020502060401020303" pitchFamily="18" charset="0"/>
              </a:rPr>
              <a:t> Just monthly or yearly subscription </a:t>
            </a:r>
            <a:r>
              <a:rPr lang="en-IN" dirty="0">
                <a:latin typeface="Perpetua" panose="02020502060401020303" pitchFamily="18" charset="0"/>
              </a:rPr>
              <a:t>➕</a:t>
            </a:r>
            <a:r>
              <a:rPr lang="en-GB" dirty="0">
                <a:latin typeface="Perpetua" panose="02020502060401020303" pitchFamily="18" charset="0"/>
              </a:rPr>
              <a:t> appointment fee is more affordable than in </a:t>
            </a:r>
            <a:r>
              <a:rPr lang="en-IN" dirty="0">
                <a:latin typeface="Perpetua" panose="02020502060401020303" pitchFamily="18" charset="0"/>
              </a:rPr>
              <a:t>➖</a:t>
            </a:r>
            <a:r>
              <a:rPr lang="en-GB" dirty="0">
                <a:latin typeface="Perpetua" panose="02020502060401020303" pitchFamily="18" charset="0"/>
              </a:rPr>
              <a:t> person visits.</a:t>
            </a:r>
          </a:p>
          <a:p>
            <a:pPr algn="just"/>
            <a:r>
              <a:rPr lang="en-GB" b="1" dirty="0">
                <a:latin typeface="Perpetua" panose="02020502060401020303" pitchFamily="18" charset="0"/>
              </a:rPr>
              <a:t>REAL TIME TRACKING:</a:t>
            </a:r>
            <a:r>
              <a:rPr lang="en-GB" dirty="0">
                <a:latin typeface="Perpetua" panose="02020502060401020303" pitchFamily="18" charset="0"/>
              </a:rPr>
              <a:t> IoT devices help create customized health planes based on real time health tracking</a:t>
            </a:r>
          </a:p>
        </p:txBody>
      </p:sp>
      <p:pic>
        <p:nvPicPr>
          <p:cNvPr id="7" name="Picture 6">
            <a:extLst>
              <a:ext uri="{FF2B5EF4-FFF2-40B4-BE49-F238E27FC236}">
                <a16:creationId xmlns:a16="http://schemas.microsoft.com/office/drawing/2014/main" id="{810ACB8B-64F6-95C1-65B8-502A22C2DC06}"/>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3513827" y="0"/>
            <a:ext cx="8929148" cy="6935759"/>
          </a:xfrm>
          <a:prstGeom prst="rect">
            <a:avLst/>
          </a:prstGeom>
        </p:spPr>
      </p:pic>
    </p:spTree>
    <p:extLst>
      <p:ext uri="{BB962C8B-B14F-4D97-AF65-F5344CB8AC3E}">
        <p14:creationId xmlns:p14="http://schemas.microsoft.com/office/powerpoint/2010/main" val="36592941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A3ADFB0-D995-F05B-0B81-BE56E53A8C2B}"/>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 CONCLUSION</a:t>
            </a:r>
          </a:p>
        </p:txBody>
      </p:sp>
      <p:sp>
        <p:nvSpPr>
          <p:cNvPr id="6" name="Content Placeholder 5">
            <a:extLst>
              <a:ext uri="{FF2B5EF4-FFF2-40B4-BE49-F238E27FC236}">
                <a16:creationId xmlns:a16="http://schemas.microsoft.com/office/drawing/2014/main" id="{8E9218B2-7999-8DD5-9537-71A2ECA5E147}"/>
              </a:ext>
            </a:extLst>
          </p:cNvPr>
          <p:cNvSpPr>
            <a:spLocks noGrp="1"/>
          </p:cNvSpPr>
          <p:nvPr>
            <p:ph idx="1"/>
          </p:nvPr>
        </p:nvSpPr>
        <p:spPr/>
        <p:txBody>
          <a:bodyPr/>
          <a:lstStyle/>
          <a:p>
            <a:pPr algn="just"/>
            <a:r>
              <a:rPr lang="en-GB" dirty="0">
                <a:latin typeface="Perpetua" panose="02020502060401020303" pitchFamily="18" charset="0"/>
              </a:rPr>
              <a:t>Looking from the future perspective there will be emerging growth of Health care sector .</a:t>
            </a:r>
          </a:p>
          <a:p>
            <a:pPr algn="just"/>
            <a:r>
              <a:rPr lang="en-GB" dirty="0">
                <a:latin typeface="Perpetua" panose="02020502060401020303" pitchFamily="18" charset="0"/>
              </a:rPr>
              <a:t>In the country like INDIA having remote locations where still health care is not efficient and even many people lost their live because of delay in treatments and late detection of disease, Users are in need get good treatment at their place</a:t>
            </a:r>
          </a:p>
          <a:p>
            <a:pPr algn="just"/>
            <a:r>
              <a:rPr lang="en-GB" dirty="0">
                <a:latin typeface="Perpetua" panose="02020502060401020303" pitchFamily="18" charset="0"/>
              </a:rPr>
              <a:t>It will attract people of every age group because health is a vital need for human being .</a:t>
            </a:r>
          </a:p>
          <a:p>
            <a:pPr algn="just"/>
            <a:r>
              <a:rPr lang="en-GB" dirty="0">
                <a:latin typeface="Perpetua" panose="02020502060401020303" pitchFamily="18" charset="0"/>
              </a:rPr>
              <a:t>People with chronic diseases including diabetes need to measure body parameter on regular basis.</a:t>
            </a:r>
          </a:p>
        </p:txBody>
      </p:sp>
      <p:pic>
        <p:nvPicPr>
          <p:cNvPr id="8" name="Picture 7">
            <a:extLst>
              <a:ext uri="{FF2B5EF4-FFF2-40B4-BE49-F238E27FC236}">
                <a16:creationId xmlns:a16="http://schemas.microsoft.com/office/drawing/2014/main" id="{DEFC1E65-3B59-344D-3567-14A62D649047}"/>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4583502" y="-318447"/>
            <a:ext cx="7469936" cy="7129361"/>
          </a:xfrm>
          <a:prstGeom prst="rect">
            <a:avLst/>
          </a:prstGeom>
        </p:spPr>
      </p:pic>
    </p:spTree>
    <p:extLst>
      <p:ext uri="{BB962C8B-B14F-4D97-AF65-F5344CB8AC3E}">
        <p14:creationId xmlns:p14="http://schemas.microsoft.com/office/powerpoint/2010/main" val="975036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D5FDB9-38F1-93A3-7990-A3691B236FE8}"/>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649EB1E-A380-A104-C66D-F32511734213}"/>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 CONCLUSION</a:t>
            </a:r>
          </a:p>
        </p:txBody>
      </p:sp>
      <p:sp>
        <p:nvSpPr>
          <p:cNvPr id="6" name="Content Placeholder 5">
            <a:extLst>
              <a:ext uri="{FF2B5EF4-FFF2-40B4-BE49-F238E27FC236}">
                <a16:creationId xmlns:a16="http://schemas.microsoft.com/office/drawing/2014/main" id="{AE11E841-BE25-6596-B7AF-34988C83B051}"/>
              </a:ext>
            </a:extLst>
          </p:cNvPr>
          <p:cNvSpPr>
            <a:spLocks noGrp="1"/>
          </p:cNvSpPr>
          <p:nvPr>
            <p:ph idx="1"/>
          </p:nvPr>
        </p:nvSpPr>
        <p:spPr/>
        <p:txBody>
          <a:bodyPr/>
          <a:lstStyle/>
          <a:p>
            <a:pPr algn="just"/>
            <a:r>
              <a:rPr lang="en-GB" dirty="0">
                <a:latin typeface="Perpetua" panose="02020502060401020303" pitchFamily="18" charset="0"/>
              </a:rPr>
              <a:t>“</a:t>
            </a:r>
            <a:r>
              <a:rPr lang="en-GB" dirty="0" err="1">
                <a:latin typeface="Perpetua" panose="02020502060401020303" pitchFamily="18" charset="0"/>
              </a:rPr>
              <a:t>MeCare</a:t>
            </a:r>
            <a:r>
              <a:rPr lang="en-GB" dirty="0">
                <a:latin typeface="Perpetua" panose="02020502060401020303" pitchFamily="18" charset="0"/>
              </a:rPr>
              <a:t>” believes that with the help of IoT devices and connectivity with communication devices we can make change in people's life</a:t>
            </a:r>
          </a:p>
          <a:p>
            <a:pPr algn="just"/>
            <a:endParaRPr lang="en-GB" dirty="0">
              <a:latin typeface="Perpetua" panose="02020502060401020303" pitchFamily="18" charset="0"/>
            </a:endParaRPr>
          </a:p>
          <a:p>
            <a:pPr algn="just"/>
            <a:endParaRPr lang="en-GB" dirty="0">
              <a:latin typeface="Perpetua" panose="02020502060401020303" pitchFamily="18" charset="0"/>
            </a:endParaRPr>
          </a:p>
        </p:txBody>
      </p:sp>
      <p:pic>
        <p:nvPicPr>
          <p:cNvPr id="2" name="Picture 1">
            <a:extLst>
              <a:ext uri="{FF2B5EF4-FFF2-40B4-BE49-F238E27FC236}">
                <a16:creationId xmlns:a16="http://schemas.microsoft.com/office/drawing/2014/main" id="{B439ED54-7AA1-B7D3-471A-6CC101A8E501}"/>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4583502" y="-318447"/>
            <a:ext cx="7469936" cy="7129361"/>
          </a:xfrm>
          <a:prstGeom prst="rect">
            <a:avLst/>
          </a:prstGeom>
        </p:spPr>
      </p:pic>
    </p:spTree>
    <p:extLst>
      <p:ext uri="{BB962C8B-B14F-4D97-AF65-F5344CB8AC3E}">
        <p14:creationId xmlns:p14="http://schemas.microsoft.com/office/powerpoint/2010/main" val="22838179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74B3D-48BE-4446-83F3-69BF505E7FB2}"/>
              </a:ext>
            </a:extLst>
          </p:cNvPr>
          <p:cNvSpPr>
            <a:spLocks noGrp="1"/>
          </p:cNvSpPr>
          <p:nvPr>
            <p:ph type="title"/>
          </p:nvPr>
        </p:nvSpPr>
        <p:spPr/>
        <p:txBody>
          <a:bodyPr>
            <a:normAutofit/>
          </a:bodyPr>
          <a:lstStyle/>
          <a:p>
            <a:r>
              <a:rPr lang="en-GB"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Times New Roman" panose="02020603050405020304" pitchFamily="18" charset="0"/>
                <a:cs typeface="Times New Roman" panose="02020603050405020304" pitchFamily="18" charset="0"/>
              </a:rPr>
              <a:t>BUSINESS PROPOSAL PRESENTATION</a:t>
            </a:r>
            <a:endPar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47DDBDF-8A88-C570-52C5-DCE982E73868}"/>
              </a:ext>
            </a:extLst>
          </p:cNvPr>
          <p:cNvSpPr>
            <a:spLocks noGrp="1"/>
          </p:cNvSpPr>
          <p:nvPr>
            <p:ph idx="1"/>
          </p:nvPr>
        </p:nvSpPr>
        <p:spPr/>
        <p:txBody>
          <a:bodyPr>
            <a:normAutofit/>
          </a:bodyPr>
          <a:lstStyle/>
          <a:p>
            <a:pPr marL="0" indent="0">
              <a:buNone/>
            </a:pPr>
            <a:r>
              <a:rPr lang="en-GB" sz="4000" dirty="0">
                <a:ln w="0"/>
                <a:effectLst>
                  <a:outerShdw blurRad="38100" dist="19050" dir="2700000" algn="tl" rotWithShape="0">
                    <a:schemeClr val="dk1">
                      <a:alpha val="40000"/>
                    </a:schemeClr>
                  </a:outerShdw>
                </a:effectLst>
                <a:latin typeface="Pristina" panose="03060402040406080204" pitchFamily="66" charset="0"/>
                <a:cs typeface="Times New Roman" panose="02020603050405020304" pitchFamily="18" charset="0"/>
              </a:rPr>
              <a:t>"It's not about ideas  it's about making ideas happen"</a:t>
            </a:r>
            <a:endParaRPr lang="en-IN" sz="4000" dirty="0">
              <a:ln w="0"/>
              <a:effectLst>
                <a:outerShdw blurRad="38100" dist="19050" dir="2700000" algn="tl" rotWithShape="0">
                  <a:schemeClr val="dk1">
                    <a:alpha val="40000"/>
                  </a:schemeClr>
                </a:outerShdw>
              </a:effectLst>
              <a:latin typeface="Pristina" panose="03060402040406080204" pitchFamily="66" charset="0"/>
              <a:cs typeface="Times New Roman" panose="02020603050405020304" pitchFamily="18" charset="0"/>
            </a:endParaRPr>
          </a:p>
        </p:txBody>
      </p:sp>
      <p:pic>
        <p:nvPicPr>
          <p:cNvPr id="5" name="Picture 4">
            <a:extLst>
              <a:ext uri="{FF2B5EF4-FFF2-40B4-BE49-F238E27FC236}">
                <a16:creationId xmlns:a16="http://schemas.microsoft.com/office/drawing/2014/main" id="{B542D913-0657-9953-DBBC-3F20BE8A2D22}"/>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6865548" y="74763"/>
            <a:ext cx="5143500" cy="6858000"/>
          </a:xfrm>
          <a:prstGeom prst="rect">
            <a:avLst/>
          </a:prstGeom>
        </p:spPr>
      </p:pic>
    </p:spTree>
    <p:extLst>
      <p:ext uri="{BB962C8B-B14F-4D97-AF65-F5344CB8AC3E}">
        <p14:creationId xmlns:p14="http://schemas.microsoft.com/office/powerpoint/2010/main" val="4217149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F441F9E-DB41-F872-64A4-F6636C7313BC}"/>
              </a:ext>
            </a:extLst>
          </p:cNvPr>
          <p:cNvPicPr>
            <a:picLocks noChangeAspect="1"/>
          </p:cNvPicPr>
          <p:nvPr/>
        </p:nvPicPr>
        <p:blipFill>
          <a:blip r:embed="rId2">
            <a:alphaModFix amt="85000"/>
            <a:extLst>
              <a:ext uri="{28A0092B-C50C-407E-A947-70E740481C1C}">
                <a14:useLocalDpi xmlns:a14="http://schemas.microsoft.com/office/drawing/2010/main" val="0"/>
              </a:ext>
            </a:extLst>
          </a:blip>
          <a:stretch>
            <a:fillRect/>
          </a:stretch>
        </p:blipFill>
        <p:spPr>
          <a:xfrm rot="20700000">
            <a:off x="6586326" y="2976067"/>
            <a:ext cx="5720417" cy="4542054"/>
          </a:xfrm>
          <a:prstGeom prst="rect">
            <a:avLst/>
          </a:prstGeom>
        </p:spPr>
      </p:pic>
      <p:sp>
        <p:nvSpPr>
          <p:cNvPr id="2" name="Title 1">
            <a:extLst>
              <a:ext uri="{FF2B5EF4-FFF2-40B4-BE49-F238E27FC236}">
                <a16:creationId xmlns:a16="http://schemas.microsoft.com/office/drawing/2014/main" id="{EDC788C2-8DDB-DB0E-E988-A61CFD4B4CF8}"/>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IoT</a:t>
            </a:r>
          </a:p>
        </p:txBody>
      </p:sp>
      <p:sp>
        <p:nvSpPr>
          <p:cNvPr id="3" name="Content Placeholder 2">
            <a:extLst>
              <a:ext uri="{FF2B5EF4-FFF2-40B4-BE49-F238E27FC236}">
                <a16:creationId xmlns:a16="http://schemas.microsoft.com/office/drawing/2014/main" id="{B1CB6383-228A-7474-5793-4F34838C1D16}"/>
              </a:ext>
            </a:extLst>
          </p:cNvPr>
          <p:cNvSpPr>
            <a:spLocks noGrp="1"/>
          </p:cNvSpPr>
          <p:nvPr>
            <p:ph idx="1"/>
          </p:nvPr>
        </p:nvSpPr>
        <p:spPr/>
        <p:txBody>
          <a:bodyPr>
            <a:normAutofit fontScale="92500" lnSpcReduction="10000"/>
          </a:bodyPr>
          <a:lstStyle/>
          <a:p>
            <a:pPr marL="0" indent="0" algn="just">
              <a:buNone/>
            </a:pPr>
            <a:r>
              <a:rPr lang="en-GB" dirty="0">
                <a:latin typeface="Perpetua" panose="02020502060401020303" pitchFamily="18" charset="0"/>
              </a:rPr>
              <a:t>IoT is a network of physical objects embedded with sensors, software, and other technologies to connect and exchange data with other devices and systems over internet. </a:t>
            </a:r>
          </a:p>
          <a:p>
            <a:pPr marL="0" indent="0">
              <a:buNone/>
            </a:pPr>
            <a:endParaRPr lang="en-GB" dirty="0"/>
          </a:p>
          <a:p>
            <a:pPr marL="0" indent="0">
              <a:buNone/>
            </a:pPr>
            <a:r>
              <a:rPr lang="en-GB" b="1" dirty="0">
                <a:latin typeface="Perpetua" panose="02020502060401020303" pitchFamily="18" charset="0"/>
              </a:rPr>
              <a:t>APPLICATIONS</a:t>
            </a:r>
          </a:p>
          <a:p>
            <a:r>
              <a:rPr lang="en-GB" dirty="0">
                <a:latin typeface="Perpetua" panose="02020502060401020303" pitchFamily="18" charset="0"/>
              </a:rPr>
              <a:t>SMART HEALTH CARE</a:t>
            </a:r>
          </a:p>
          <a:p>
            <a:r>
              <a:rPr lang="en-GB" dirty="0">
                <a:latin typeface="Perpetua" panose="02020502060401020303" pitchFamily="18" charset="0"/>
              </a:rPr>
              <a:t>SMART CITIES</a:t>
            </a:r>
          </a:p>
          <a:p>
            <a:r>
              <a:rPr lang="en-GB" dirty="0">
                <a:latin typeface="Perpetua" panose="02020502060401020303" pitchFamily="18" charset="0"/>
              </a:rPr>
              <a:t>SMALL RETAIL                                                   </a:t>
            </a:r>
          </a:p>
          <a:p>
            <a:r>
              <a:rPr lang="en-GB" dirty="0">
                <a:latin typeface="Perpetua" panose="02020502060401020303" pitchFamily="18" charset="0"/>
              </a:rPr>
              <a:t>SMART VECHICLES</a:t>
            </a:r>
          </a:p>
          <a:p>
            <a:r>
              <a:rPr lang="en-GB" dirty="0">
                <a:latin typeface="Perpetua" panose="02020502060401020303" pitchFamily="18" charset="0"/>
              </a:rPr>
              <a:t>SMART ENERGY</a:t>
            </a:r>
          </a:p>
          <a:p>
            <a:pPr marL="0" indent="0">
              <a:buNone/>
            </a:pPr>
            <a:endParaRPr lang="en-GB" dirty="0"/>
          </a:p>
          <a:p>
            <a:endParaRPr lang="en-IN" dirty="0"/>
          </a:p>
        </p:txBody>
      </p:sp>
      <p:cxnSp>
        <p:nvCxnSpPr>
          <p:cNvPr id="5" name="Straight Connector 4">
            <a:extLst>
              <a:ext uri="{FF2B5EF4-FFF2-40B4-BE49-F238E27FC236}">
                <a16:creationId xmlns:a16="http://schemas.microsoft.com/office/drawing/2014/main" id="{327257FD-68C0-E2AB-6150-BD8497800333}"/>
              </a:ext>
            </a:extLst>
          </p:cNvPr>
          <p:cNvCxnSpPr/>
          <p:nvPr/>
        </p:nvCxnSpPr>
        <p:spPr>
          <a:xfrm>
            <a:off x="897147" y="3703608"/>
            <a:ext cx="4146430"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128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F3699-48A6-09B3-30BE-3639EC304DAC}"/>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 TECH FUSSION</a:t>
            </a:r>
          </a:p>
        </p:txBody>
      </p:sp>
      <p:sp>
        <p:nvSpPr>
          <p:cNvPr id="3" name="Content Placeholder 2">
            <a:extLst>
              <a:ext uri="{FF2B5EF4-FFF2-40B4-BE49-F238E27FC236}">
                <a16:creationId xmlns:a16="http://schemas.microsoft.com/office/drawing/2014/main" id="{F2B67148-5F81-1BE6-DA99-578A19D156AC}"/>
              </a:ext>
            </a:extLst>
          </p:cNvPr>
          <p:cNvSpPr>
            <a:spLocks noGrp="1"/>
          </p:cNvSpPr>
          <p:nvPr>
            <p:ph idx="1"/>
          </p:nvPr>
        </p:nvSpPr>
        <p:spPr/>
        <p:txBody>
          <a:bodyPr/>
          <a:lstStyle/>
          <a:p>
            <a:pPr marL="0" indent="0" algn="just">
              <a:buNone/>
            </a:pPr>
            <a:r>
              <a:rPr lang="en-GB" b="1" dirty="0">
                <a:latin typeface="Perpetua" panose="02020502060401020303" pitchFamily="18" charset="0"/>
              </a:rPr>
              <a:t>Web Development </a:t>
            </a:r>
            <a:r>
              <a:rPr lang="en-GB" dirty="0">
                <a:latin typeface="Perpetua" panose="02020502060401020303" pitchFamily="18" charset="0"/>
              </a:rPr>
              <a:t>involves creating and maintaining websites, ranging from simple static pages to complex web applications, using various technologies and encompassing front-end, back-end, and full-stack development roles.</a:t>
            </a:r>
          </a:p>
          <a:p>
            <a:pPr marL="0" indent="0" algn="just">
              <a:buNone/>
            </a:pPr>
            <a:endParaRPr lang="en-GB" b="1" dirty="0">
              <a:latin typeface="Perpetua" panose="02020502060401020303" pitchFamily="18" charset="0"/>
            </a:endParaRPr>
          </a:p>
          <a:p>
            <a:pPr marL="0" indent="0" algn="just">
              <a:buNone/>
            </a:pPr>
            <a:r>
              <a:rPr lang="en-GB" b="1" dirty="0">
                <a:latin typeface="Perpetua" panose="02020502060401020303" pitchFamily="18" charset="0"/>
              </a:rPr>
              <a:t>APPLICATIONS</a:t>
            </a:r>
          </a:p>
          <a:p>
            <a:pPr algn="just"/>
            <a:r>
              <a:rPr lang="en-GB" dirty="0">
                <a:latin typeface="Perpetua" panose="02020502060401020303" pitchFamily="18" charset="0"/>
              </a:rPr>
              <a:t>STATIC WEBSITES</a:t>
            </a:r>
          </a:p>
          <a:p>
            <a:pPr algn="just"/>
            <a:r>
              <a:rPr lang="en-GB" dirty="0">
                <a:latin typeface="Perpetua" panose="02020502060401020303" pitchFamily="18" charset="0"/>
              </a:rPr>
              <a:t>DYNAMIC WEBSITES</a:t>
            </a:r>
          </a:p>
          <a:p>
            <a:pPr algn="just"/>
            <a:r>
              <a:rPr lang="en-GB" dirty="0">
                <a:latin typeface="Perpetua" panose="02020502060401020303" pitchFamily="18" charset="0"/>
              </a:rPr>
              <a:t>WEB APPLICATIONS</a:t>
            </a:r>
          </a:p>
          <a:p>
            <a:pPr algn="just"/>
            <a:r>
              <a:rPr lang="en-GB" dirty="0">
                <a:latin typeface="Perpetua" panose="02020502060401020303" pitchFamily="18" charset="0"/>
              </a:rPr>
              <a:t>E-COMMERCE WEB</a:t>
            </a:r>
          </a:p>
          <a:p>
            <a:pPr marL="0" indent="0" algn="just">
              <a:buNone/>
            </a:pPr>
            <a:endParaRPr lang="en-GB" dirty="0">
              <a:latin typeface="Perpetua" panose="02020502060401020303" pitchFamily="18" charset="0"/>
            </a:endParaRPr>
          </a:p>
          <a:p>
            <a:pPr algn="just"/>
            <a:endParaRPr lang="en-IN" dirty="0">
              <a:latin typeface="Perpetua" panose="02020502060401020303" pitchFamily="18" charset="0"/>
            </a:endParaRPr>
          </a:p>
        </p:txBody>
      </p:sp>
      <p:cxnSp>
        <p:nvCxnSpPr>
          <p:cNvPr id="4" name="Straight Connector 3">
            <a:extLst>
              <a:ext uri="{FF2B5EF4-FFF2-40B4-BE49-F238E27FC236}">
                <a16:creationId xmlns:a16="http://schemas.microsoft.com/office/drawing/2014/main" id="{B94D70A0-9FE8-7C4D-CDA3-F02F2B44CD5D}"/>
              </a:ext>
            </a:extLst>
          </p:cNvPr>
          <p:cNvCxnSpPr/>
          <p:nvPr/>
        </p:nvCxnSpPr>
        <p:spPr>
          <a:xfrm>
            <a:off x="838200" y="4042913"/>
            <a:ext cx="4146430" cy="0"/>
          </a:xfrm>
          <a:prstGeom prst="line">
            <a:avLst/>
          </a:prstGeom>
          <a:ln w="28575">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70DD7A7C-D0A3-A320-6AFD-B15CE8CE854A}"/>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5553973" y="0"/>
            <a:ext cx="6858000" cy="6858000"/>
          </a:xfrm>
          <a:prstGeom prst="rect">
            <a:avLst/>
          </a:prstGeom>
        </p:spPr>
      </p:pic>
    </p:spTree>
    <p:extLst>
      <p:ext uri="{BB962C8B-B14F-4D97-AF65-F5344CB8AC3E}">
        <p14:creationId xmlns:p14="http://schemas.microsoft.com/office/powerpoint/2010/main" val="836190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D6673-9076-2DD6-1D25-084AF5567EC2}"/>
              </a:ext>
            </a:extLst>
          </p:cNvPr>
          <p:cNvSpPr>
            <a:spLocks noGrp="1"/>
          </p:cNvSpPr>
          <p:nvPr>
            <p:ph type="title"/>
          </p:nvPr>
        </p:nvSpPr>
        <p:spPr/>
        <p:txBody>
          <a:bodyPr/>
          <a:lstStyle/>
          <a:p>
            <a:r>
              <a:rPr lang="en-IN"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MeCare</a:t>
            </a:r>
            <a:endPar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3" name="Content Placeholder 2">
            <a:extLst>
              <a:ext uri="{FF2B5EF4-FFF2-40B4-BE49-F238E27FC236}">
                <a16:creationId xmlns:a16="http://schemas.microsoft.com/office/drawing/2014/main" id="{C5A19096-3173-81A3-7CC7-7A012B283DC9}"/>
              </a:ext>
            </a:extLst>
          </p:cNvPr>
          <p:cNvSpPr>
            <a:spLocks noGrp="1"/>
          </p:cNvSpPr>
          <p:nvPr>
            <p:ph idx="1"/>
          </p:nvPr>
        </p:nvSpPr>
        <p:spPr/>
        <p:txBody>
          <a:bodyPr/>
          <a:lstStyle/>
          <a:p>
            <a:pPr marL="0" indent="0" algn="just">
              <a:buNone/>
            </a:pPr>
            <a:r>
              <a:rPr lang="en-GB" sz="4000" dirty="0">
                <a:ln w="0"/>
                <a:effectLst>
                  <a:outerShdw blurRad="38100" dist="19050" dir="2700000" algn="tl" rotWithShape="0">
                    <a:schemeClr val="dk1">
                      <a:alpha val="40000"/>
                    </a:schemeClr>
                  </a:outerShdw>
                </a:effectLst>
                <a:latin typeface="Pristina" panose="03060402040406080204" pitchFamily="66" charset="0"/>
              </a:rPr>
              <a:t>“Saving life, enhancing care, and shaping a healthier future”</a:t>
            </a:r>
          </a:p>
          <a:p>
            <a:pPr marL="0" indent="0" algn="just">
              <a:buNone/>
            </a:pPr>
            <a:endParaRPr lang="en-GB" dirty="0"/>
          </a:p>
          <a:p>
            <a:pPr algn="just"/>
            <a:r>
              <a:rPr lang="en-GB" dirty="0">
                <a:latin typeface="Perpetua" panose="02020502060401020303" pitchFamily="18" charset="0"/>
              </a:rPr>
              <a:t>Through this project we aims give a good health to every individual, by making health care accessible to them.</a:t>
            </a:r>
          </a:p>
          <a:p>
            <a:pPr algn="just"/>
            <a:r>
              <a:rPr lang="en-GB" dirty="0">
                <a:latin typeface="Perpetua" panose="02020502060401020303" pitchFamily="18" charset="0"/>
              </a:rPr>
              <a:t>People can easily monitor their health parameters  through the device and can directly connect to doctors </a:t>
            </a:r>
          </a:p>
          <a:p>
            <a:pPr algn="just"/>
            <a:r>
              <a:rPr lang="en-GB" dirty="0">
                <a:latin typeface="Perpetua" panose="02020502060401020303" pitchFamily="18" charset="0"/>
              </a:rPr>
              <a:t>This will make people aware about their parameters and can prevent them from serious illness, even help them to continue their treatment and saving time at the time of emergency.</a:t>
            </a:r>
          </a:p>
          <a:p>
            <a:pPr algn="just"/>
            <a:endParaRPr lang="en-IN" dirty="0"/>
          </a:p>
        </p:txBody>
      </p:sp>
      <p:pic>
        <p:nvPicPr>
          <p:cNvPr id="5" name="Picture 4">
            <a:extLst>
              <a:ext uri="{FF2B5EF4-FFF2-40B4-BE49-F238E27FC236}">
                <a16:creationId xmlns:a16="http://schemas.microsoft.com/office/drawing/2014/main" id="{7E0A14DF-0920-43BD-6711-3BC1BFFCB5F1}"/>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5959712" y="750387"/>
            <a:ext cx="6232288" cy="5997250"/>
          </a:xfrm>
          <a:prstGeom prst="rect">
            <a:avLst/>
          </a:prstGeom>
        </p:spPr>
      </p:pic>
    </p:spTree>
    <p:extLst>
      <p:ext uri="{BB962C8B-B14F-4D97-AF65-F5344CB8AC3E}">
        <p14:creationId xmlns:p14="http://schemas.microsoft.com/office/powerpoint/2010/main" val="3321602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9D6049-ED0A-31BD-2976-54E95D972EEC}"/>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4784785" y="47896"/>
            <a:ext cx="7155523" cy="6511805"/>
          </a:xfrm>
          <a:prstGeom prst="rect">
            <a:avLst/>
          </a:prstGeom>
        </p:spPr>
      </p:pic>
      <p:sp>
        <p:nvSpPr>
          <p:cNvPr id="2" name="Title 1">
            <a:extLst>
              <a:ext uri="{FF2B5EF4-FFF2-40B4-BE49-F238E27FC236}">
                <a16:creationId xmlns:a16="http://schemas.microsoft.com/office/drawing/2014/main" id="{EC303704-C4E4-2619-C04C-AE10F8C3D14B}"/>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Times New Roman" panose="02020603050405020304" pitchFamily="18" charset="0"/>
                <a:cs typeface="Times New Roman" panose="02020603050405020304" pitchFamily="18" charset="0"/>
              </a:rPr>
              <a:t>TEAM TITANS</a:t>
            </a:r>
          </a:p>
        </p:txBody>
      </p:sp>
      <p:sp>
        <p:nvSpPr>
          <p:cNvPr id="3" name="Content Placeholder 2">
            <a:extLst>
              <a:ext uri="{FF2B5EF4-FFF2-40B4-BE49-F238E27FC236}">
                <a16:creationId xmlns:a16="http://schemas.microsoft.com/office/drawing/2014/main" id="{9A5ADBD1-8005-98ED-BB00-0C0925C511D8}"/>
              </a:ext>
            </a:extLst>
          </p:cNvPr>
          <p:cNvSpPr>
            <a:spLocks noGrp="1"/>
          </p:cNvSpPr>
          <p:nvPr>
            <p:ph idx="1"/>
          </p:nvPr>
        </p:nvSpPr>
        <p:spPr/>
        <p:txBody>
          <a:bodyPr/>
          <a:lstStyle/>
          <a:p>
            <a:r>
              <a:rPr lang="en-IN"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Perpetua" panose="02020502060401020303" pitchFamily="18" charset="0"/>
                <a:cs typeface="Times New Roman" panose="02020603050405020304" pitchFamily="18" charset="0"/>
              </a:rPr>
              <a:t>NANCY</a:t>
            </a:r>
            <a:r>
              <a:rPr lang="en-IN"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 </a:t>
            </a:r>
            <a:r>
              <a:rPr lang="en-IN" sz="2400"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(TEAM LEADER, PRSESENTER, PPT, COORDINATOR)</a:t>
            </a:r>
          </a:p>
          <a:p>
            <a:r>
              <a:rPr lang="en-IN"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Perpetua" panose="02020502060401020303" pitchFamily="18" charset="0"/>
                <a:cs typeface="Times New Roman" panose="02020603050405020304" pitchFamily="18" charset="0"/>
              </a:rPr>
              <a:t>AYUSH SINGH</a:t>
            </a:r>
            <a:r>
              <a:rPr lang="en-IN"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 </a:t>
            </a:r>
            <a:r>
              <a:rPr lang="en-IN" sz="2400"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(WEB SITE)</a:t>
            </a:r>
          </a:p>
          <a:p>
            <a:r>
              <a:rPr lang="en-IN"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Perpetua" panose="02020502060401020303" pitchFamily="18" charset="0"/>
                <a:cs typeface="Times New Roman" panose="02020603050405020304" pitchFamily="18" charset="0"/>
              </a:rPr>
              <a:t>KUSHAL JHANGRA</a:t>
            </a:r>
            <a:r>
              <a:rPr lang="en-IN"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 </a:t>
            </a:r>
            <a:r>
              <a:rPr lang="en-IN" sz="2400"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(WEBSITE)</a:t>
            </a:r>
          </a:p>
          <a:p>
            <a:r>
              <a:rPr lang="en-IN"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Perpetua" panose="02020502060401020303" pitchFamily="18" charset="0"/>
                <a:cs typeface="Times New Roman" panose="02020603050405020304" pitchFamily="18" charset="0"/>
              </a:rPr>
              <a:t>LUCKY TANWAR</a:t>
            </a:r>
            <a:r>
              <a:rPr lang="en-IN"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 </a:t>
            </a:r>
            <a:r>
              <a:rPr lang="en-IN" sz="2400"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(WEBSITE)</a:t>
            </a:r>
          </a:p>
          <a:p>
            <a:r>
              <a:rPr lang="en-IN"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Perpetua" panose="02020502060401020303" pitchFamily="18" charset="0"/>
                <a:cs typeface="Times New Roman" panose="02020603050405020304" pitchFamily="18" charset="0"/>
              </a:rPr>
              <a:t>AAKANKSHA </a:t>
            </a:r>
            <a:r>
              <a:rPr lang="en-IN" sz="2400" dirty="0">
                <a:ln w="0"/>
                <a:effectLst>
                  <a:outerShdw blurRad="38100" dist="19050" dir="2700000" algn="tl" rotWithShape="0">
                    <a:schemeClr val="dk1">
                      <a:alpha val="40000"/>
                    </a:schemeClr>
                  </a:outerShdw>
                </a:effectLst>
                <a:latin typeface="Perpetua" panose="02020502060401020303" pitchFamily="18" charset="0"/>
                <a:cs typeface="Times New Roman" panose="02020603050405020304" pitchFamily="18" charset="0"/>
              </a:rPr>
              <a:t>(PRESENTER, PPT , COORDINATOR)</a:t>
            </a:r>
          </a:p>
          <a:p>
            <a:endParaRPr lang="en-IN" dirty="0">
              <a:latin typeface="Perpetua" panose="02020502060401020303" pitchFamily="18" charset="0"/>
              <a:cs typeface="Times New Roman" panose="02020603050405020304" pitchFamily="18" charset="0"/>
            </a:endParaRPr>
          </a:p>
        </p:txBody>
      </p:sp>
    </p:spTree>
    <p:extLst>
      <p:ext uri="{BB962C8B-B14F-4D97-AF65-F5344CB8AC3E}">
        <p14:creationId xmlns:p14="http://schemas.microsoft.com/office/powerpoint/2010/main" val="3721583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0F0A1-7704-5EE1-0EC4-DD12F18EC42D}"/>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Times New Roman" panose="02020603050405020304" pitchFamily="18" charset="0"/>
                <a:cs typeface="Times New Roman" panose="02020603050405020304" pitchFamily="18" charset="0"/>
              </a:rPr>
              <a:t>ISSUES IN HEALTHCARE</a:t>
            </a:r>
          </a:p>
        </p:txBody>
      </p:sp>
      <p:sp>
        <p:nvSpPr>
          <p:cNvPr id="3" name="Content Placeholder 2">
            <a:extLst>
              <a:ext uri="{FF2B5EF4-FFF2-40B4-BE49-F238E27FC236}">
                <a16:creationId xmlns:a16="http://schemas.microsoft.com/office/drawing/2014/main" id="{5767609A-7631-E557-36CE-F43BBDFC67A4}"/>
              </a:ext>
            </a:extLst>
          </p:cNvPr>
          <p:cNvSpPr>
            <a:spLocks noGrp="1"/>
          </p:cNvSpPr>
          <p:nvPr>
            <p:ph idx="1"/>
          </p:nvPr>
        </p:nvSpPr>
        <p:spPr/>
        <p:txBody>
          <a:bodyPr>
            <a:normAutofit lnSpcReduction="10000"/>
          </a:bodyPr>
          <a:lstStyle/>
          <a:p>
            <a:pPr marL="0" indent="0" algn="just">
              <a:buNone/>
            </a:pPr>
            <a:r>
              <a:rPr lang="en-GB" sz="3200" dirty="0">
                <a:latin typeface="Perpetua" panose="02020502060401020303" pitchFamily="18" charset="0"/>
                <a:cs typeface="Times New Roman" panose="02020603050405020304" pitchFamily="18" charset="0"/>
              </a:rPr>
              <a:t>In the populated countries like India there are various healthcare issues:</a:t>
            </a:r>
          </a:p>
          <a:p>
            <a:pPr algn="just"/>
            <a:r>
              <a:rPr lang="en-GB" dirty="0">
                <a:latin typeface="Perpetua" panose="02020502060401020303" pitchFamily="18" charset="0"/>
                <a:cs typeface="Times New Roman" panose="02020603050405020304" pitchFamily="18" charset="0"/>
              </a:rPr>
              <a:t>Lack of Hospitals in isolated areas</a:t>
            </a:r>
          </a:p>
          <a:p>
            <a:pPr algn="just"/>
            <a:r>
              <a:rPr lang="en-GB" dirty="0">
                <a:latin typeface="Perpetua" panose="02020502060401020303" pitchFamily="18" charset="0"/>
                <a:cs typeface="Times New Roman" panose="02020603050405020304" pitchFamily="18" charset="0"/>
              </a:rPr>
              <a:t>Lack of Health awareness</a:t>
            </a:r>
          </a:p>
          <a:p>
            <a:pPr algn="just"/>
            <a:r>
              <a:rPr lang="en-GB" dirty="0">
                <a:latin typeface="Perpetua" panose="02020502060401020303" pitchFamily="18" charset="0"/>
                <a:cs typeface="Times New Roman" panose="02020603050405020304" pitchFamily="18" charset="0"/>
              </a:rPr>
              <a:t>Life style diseases are growing rapidly</a:t>
            </a:r>
          </a:p>
          <a:p>
            <a:pPr algn="just"/>
            <a:r>
              <a:rPr lang="en-GB" dirty="0">
                <a:latin typeface="Perpetua" panose="02020502060401020303" pitchFamily="18" charset="0"/>
                <a:cs typeface="Times New Roman" panose="02020603050405020304" pitchFamily="18" charset="0"/>
              </a:rPr>
              <a:t>Ignorance towards regular health check ups</a:t>
            </a:r>
          </a:p>
          <a:p>
            <a:pPr algn="just"/>
            <a:r>
              <a:rPr lang="en-GB" dirty="0">
                <a:latin typeface="Perpetua" panose="02020502060401020303" pitchFamily="18" charset="0"/>
                <a:cs typeface="Times New Roman" panose="02020603050405020304" pitchFamily="18" charset="0"/>
              </a:rPr>
              <a:t>Scarcity   of resources at time of emergency</a:t>
            </a:r>
          </a:p>
          <a:p>
            <a:pPr algn="just"/>
            <a:r>
              <a:rPr lang="en-GB" dirty="0">
                <a:latin typeface="Perpetua" panose="02020502060401020303" pitchFamily="18" charset="0"/>
                <a:cs typeface="Times New Roman" panose="02020603050405020304" pitchFamily="18" charset="0"/>
              </a:rPr>
              <a:t>Lack of expert guidance</a:t>
            </a:r>
          </a:p>
          <a:p>
            <a:pPr algn="just"/>
            <a:r>
              <a:rPr lang="en-GB" dirty="0">
                <a:latin typeface="Perpetua" panose="02020502060401020303" pitchFamily="18" charset="0"/>
                <a:cs typeface="Times New Roman" panose="02020603050405020304" pitchFamily="18" charset="0"/>
              </a:rPr>
              <a:t>Ignorance to health due to busy routine</a:t>
            </a:r>
          </a:p>
          <a:p>
            <a:pPr algn="just"/>
            <a:endParaRPr lang="en-GB" dirty="0">
              <a:latin typeface="Perpetua" panose="02020502060401020303" pitchFamily="18" charset="0"/>
              <a:cs typeface="Times New Roman" panose="02020603050405020304" pitchFamily="18" charset="0"/>
            </a:endParaRPr>
          </a:p>
          <a:p>
            <a:pPr algn="just"/>
            <a:endParaRPr lang="en-GB" dirty="0">
              <a:latin typeface="Perpetua" panose="02020502060401020303" pitchFamily="18" charset="0"/>
              <a:cs typeface="Times New Roman" panose="02020603050405020304" pitchFamily="18" charset="0"/>
            </a:endParaRPr>
          </a:p>
          <a:p>
            <a:pPr algn="just"/>
            <a:endParaRPr lang="en-IN" dirty="0">
              <a:latin typeface="Perpetua" panose="02020502060401020303"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2233DC6-37A8-5171-E99B-7AB125F4A4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8293" y="2702943"/>
            <a:ext cx="5923707" cy="4155057"/>
          </a:xfrm>
          <a:prstGeom prst="rect">
            <a:avLst/>
          </a:prstGeom>
        </p:spPr>
      </p:pic>
    </p:spTree>
    <p:extLst>
      <p:ext uri="{BB962C8B-B14F-4D97-AF65-F5344CB8AC3E}">
        <p14:creationId xmlns:p14="http://schemas.microsoft.com/office/powerpoint/2010/main" val="3821392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95EC0-68EC-C4E6-0DC9-B65CEC2A0923}"/>
              </a:ext>
            </a:extLst>
          </p:cNvPr>
          <p:cNvSpPr>
            <a:spLocks noGrp="1"/>
          </p:cNvSpPr>
          <p:nvPr>
            <p:ph type="title"/>
          </p:nvPr>
        </p:nvSpPr>
        <p:spPr/>
        <p:txBody>
          <a:bodyPr/>
          <a:lstStyle/>
          <a:p>
            <a:r>
              <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Times New Roman" panose="02020603050405020304" pitchFamily="18" charset="0"/>
                <a:cs typeface="Times New Roman" panose="02020603050405020304" pitchFamily="18" charset="0"/>
              </a:rPr>
              <a:t>RESULTS</a:t>
            </a:r>
          </a:p>
        </p:txBody>
      </p:sp>
      <p:sp>
        <p:nvSpPr>
          <p:cNvPr id="3" name="Content Placeholder 2">
            <a:extLst>
              <a:ext uri="{FF2B5EF4-FFF2-40B4-BE49-F238E27FC236}">
                <a16:creationId xmlns:a16="http://schemas.microsoft.com/office/drawing/2014/main" id="{B2756599-9C42-2FF9-E635-E8AE81C6A127}"/>
              </a:ext>
            </a:extLst>
          </p:cNvPr>
          <p:cNvSpPr>
            <a:spLocks noGrp="1"/>
          </p:cNvSpPr>
          <p:nvPr>
            <p:ph idx="1"/>
          </p:nvPr>
        </p:nvSpPr>
        <p:spPr/>
        <p:txBody>
          <a:bodyPr>
            <a:normAutofit fontScale="92500" lnSpcReduction="20000"/>
          </a:bodyPr>
          <a:lstStyle/>
          <a:p>
            <a:pPr algn="just"/>
            <a:r>
              <a:rPr lang="en-GB" dirty="0">
                <a:latin typeface="Perpetua" panose="02020502060401020303" pitchFamily="18" charset="0"/>
                <a:cs typeface="Times New Roman" panose="02020603050405020304" pitchFamily="18" charset="0"/>
              </a:rPr>
              <a:t>India has highest number of people with diabetes.</a:t>
            </a:r>
          </a:p>
          <a:p>
            <a:pPr algn="just"/>
            <a:r>
              <a:rPr lang="en-GB" dirty="0">
                <a:latin typeface="Perpetua" panose="02020502060401020303" pitchFamily="18" charset="0"/>
                <a:cs typeface="Times New Roman" panose="02020603050405020304" pitchFamily="18" charset="0"/>
              </a:rPr>
              <a:t>Obesity rates are high in India.</a:t>
            </a:r>
          </a:p>
          <a:p>
            <a:pPr algn="just"/>
            <a:r>
              <a:rPr lang="en-GB" dirty="0">
                <a:latin typeface="Perpetua" panose="02020502060401020303" pitchFamily="18" charset="0"/>
                <a:cs typeface="Times New Roman" panose="02020603050405020304" pitchFamily="18" charset="0"/>
              </a:rPr>
              <a:t>Rapid increase in  cases of heart attacks.</a:t>
            </a:r>
          </a:p>
          <a:p>
            <a:pPr algn="just"/>
            <a:r>
              <a:rPr lang="en-GB" dirty="0">
                <a:latin typeface="Perpetua" panose="02020502060401020303" pitchFamily="18" charset="0"/>
                <a:cs typeface="Times New Roman" panose="02020603050405020304" pitchFamily="18" charset="0"/>
              </a:rPr>
              <a:t>Breast cancer and cervical cancer are detected late in women due to lack of awareness.</a:t>
            </a:r>
          </a:p>
          <a:p>
            <a:pPr algn="just"/>
            <a:r>
              <a:rPr lang="en-GB" dirty="0">
                <a:latin typeface="Perpetua" panose="02020502060401020303" pitchFamily="18" charset="0"/>
                <a:cs typeface="Times New Roman" panose="02020603050405020304" pitchFamily="18" charset="0"/>
              </a:rPr>
              <a:t>Delay in diagnosis of cancer </a:t>
            </a:r>
          </a:p>
          <a:p>
            <a:pPr algn="just"/>
            <a:r>
              <a:rPr lang="en-GB" dirty="0">
                <a:latin typeface="Perpetua" panose="02020502060401020303" pitchFamily="18" charset="0"/>
                <a:cs typeface="Times New Roman" panose="02020603050405020304" pitchFamily="18" charset="0"/>
              </a:rPr>
              <a:t>Increase  in  rates death rate due to delay in treatment.</a:t>
            </a:r>
          </a:p>
          <a:p>
            <a:pPr algn="just"/>
            <a:r>
              <a:rPr lang="en-GB" dirty="0">
                <a:latin typeface="Perpetua" panose="02020502060401020303" pitchFamily="18" charset="0"/>
                <a:cs typeface="Times New Roman" panose="02020603050405020304" pitchFamily="18" charset="0"/>
              </a:rPr>
              <a:t>Low life expectancy</a:t>
            </a:r>
          </a:p>
          <a:p>
            <a:pPr algn="just"/>
            <a:r>
              <a:rPr lang="en-GB" dirty="0">
                <a:latin typeface="Perpetua" panose="02020502060401020303" pitchFamily="18" charset="0"/>
                <a:cs typeface="Times New Roman" panose="02020603050405020304" pitchFamily="18" charset="0"/>
              </a:rPr>
              <a:t>Crowd in hospitals due to lack of doctors </a:t>
            </a:r>
          </a:p>
          <a:p>
            <a:pPr algn="just"/>
            <a:r>
              <a:rPr lang="en-GB" dirty="0">
                <a:latin typeface="Perpetua" panose="02020502060401020303" pitchFamily="18" charset="0"/>
                <a:cs typeface="Times New Roman" panose="02020603050405020304" pitchFamily="18" charset="0"/>
              </a:rPr>
              <a:t>High cost of treatment</a:t>
            </a:r>
          </a:p>
          <a:p>
            <a:pPr algn="just"/>
            <a:r>
              <a:rPr lang="en-GB" dirty="0">
                <a:latin typeface="Perpetua" panose="02020502060401020303" pitchFamily="18" charset="0"/>
                <a:cs typeface="Times New Roman" panose="02020603050405020304" pitchFamily="18" charset="0"/>
              </a:rPr>
              <a:t>Lack of productivity</a:t>
            </a:r>
          </a:p>
        </p:txBody>
      </p:sp>
    </p:spTree>
    <p:extLst>
      <p:ext uri="{BB962C8B-B14F-4D97-AF65-F5344CB8AC3E}">
        <p14:creationId xmlns:p14="http://schemas.microsoft.com/office/powerpoint/2010/main" val="752536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57159-62FC-A597-6EB4-F7C463E26A92}"/>
              </a:ext>
            </a:extLst>
          </p:cNvPr>
          <p:cNvSpPr>
            <a:spLocks noGrp="1"/>
          </p:cNvSpPr>
          <p:nvPr>
            <p:ph type="title"/>
          </p:nvPr>
        </p:nvSpPr>
        <p:spPr/>
        <p:txBody>
          <a:bodyPr>
            <a:normAutofit/>
          </a:bodyPr>
          <a:lstStyle/>
          <a:p>
            <a:r>
              <a:rPr lang="en-GB"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MECARE </a:t>
            </a:r>
            <a:r>
              <a:rPr lang="en-GB" sz="4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Pristina" panose="03060402040406080204" pitchFamily="66" charset="0"/>
              </a:rPr>
              <a:t>“AB HEALTH GHAR PAR”</a:t>
            </a:r>
            <a:endParaRPr lang="en-IN"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Pristina" panose="03060402040406080204" pitchFamily="66" charset="0"/>
            </a:endParaRPr>
          </a:p>
        </p:txBody>
      </p:sp>
      <p:sp>
        <p:nvSpPr>
          <p:cNvPr id="3" name="Content Placeholder 2">
            <a:extLst>
              <a:ext uri="{FF2B5EF4-FFF2-40B4-BE49-F238E27FC236}">
                <a16:creationId xmlns:a16="http://schemas.microsoft.com/office/drawing/2014/main" id="{7C9364B5-13EC-5E8B-C436-3452FC561511}"/>
              </a:ext>
            </a:extLst>
          </p:cNvPr>
          <p:cNvSpPr>
            <a:spLocks noGrp="1"/>
          </p:cNvSpPr>
          <p:nvPr>
            <p:ph idx="1"/>
          </p:nvPr>
        </p:nvSpPr>
        <p:spPr/>
        <p:txBody>
          <a:bodyPr>
            <a:normAutofit lnSpcReduction="10000"/>
          </a:bodyPr>
          <a:lstStyle/>
          <a:p>
            <a:pPr algn="just"/>
            <a:r>
              <a:rPr lang="en-GB" dirty="0">
                <a:latin typeface="Perpetua" panose="02020502060401020303" pitchFamily="18" charset="0"/>
              </a:rPr>
              <a:t>With the help of emerging new technology  and innovation we have designed the website which provide information about your health parameters.</a:t>
            </a:r>
          </a:p>
          <a:p>
            <a:pPr algn="just"/>
            <a:r>
              <a:rPr lang="en-GB" dirty="0">
                <a:latin typeface="Perpetua" panose="02020502060401020303" pitchFamily="18" charset="0"/>
              </a:rPr>
              <a:t>Can directly contact your doctor from any part of India</a:t>
            </a:r>
          </a:p>
          <a:p>
            <a:pPr algn="just"/>
            <a:r>
              <a:rPr lang="en-GB" dirty="0">
                <a:latin typeface="Perpetua" panose="02020502060401020303" pitchFamily="18" charset="0"/>
              </a:rPr>
              <a:t>In case of emergency, you can update all  your conditions to start timely treatment.</a:t>
            </a:r>
          </a:p>
          <a:p>
            <a:pPr algn="just"/>
            <a:r>
              <a:rPr lang="en-GB" dirty="0">
                <a:latin typeface="Perpetua" panose="02020502060401020303" pitchFamily="18" charset="0"/>
              </a:rPr>
              <a:t>We can include all the government , private hospitals </a:t>
            </a:r>
          </a:p>
          <a:p>
            <a:pPr algn="just"/>
            <a:r>
              <a:rPr lang="en-GB" dirty="0">
                <a:latin typeface="Perpetua" panose="02020502060401020303" pitchFamily="18" charset="0"/>
              </a:rPr>
              <a:t>It is time and life saviour</a:t>
            </a:r>
          </a:p>
          <a:p>
            <a:pPr marL="0" indent="0" algn="just">
              <a:buNone/>
            </a:pPr>
            <a:endParaRPr lang="en-GB" sz="3200" b="1" dirty="0">
              <a:latin typeface="Pristina" panose="03060402040406080204" pitchFamily="66" charset="0"/>
            </a:endParaRPr>
          </a:p>
          <a:p>
            <a:pPr marL="0" indent="0" algn="ctr">
              <a:buNone/>
            </a:pPr>
            <a:r>
              <a:rPr lang="en-GB" sz="3600" b="1" dirty="0">
                <a:ln w="0"/>
                <a:effectLst>
                  <a:outerShdw blurRad="38100" dist="19050" dir="2700000" algn="tl" rotWithShape="0">
                    <a:schemeClr val="dk1">
                      <a:alpha val="40000"/>
                    </a:schemeClr>
                  </a:outerShdw>
                </a:effectLst>
                <a:latin typeface="Pristina" panose="03060402040406080204" pitchFamily="66" charset="0"/>
              </a:rPr>
              <a:t>"BECAUSE WE CARE"</a:t>
            </a:r>
          </a:p>
        </p:txBody>
      </p:sp>
      <p:pic>
        <p:nvPicPr>
          <p:cNvPr id="5" name="Picture 4">
            <a:extLst>
              <a:ext uri="{FF2B5EF4-FFF2-40B4-BE49-F238E27FC236}">
                <a16:creationId xmlns:a16="http://schemas.microsoft.com/office/drawing/2014/main" id="{591C6E9C-C89B-6081-9B95-7E90D54E5D75}"/>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5158517" y="0"/>
            <a:ext cx="6809275" cy="6858000"/>
          </a:xfrm>
          <a:prstGeom prst="rect">
            <a:avLst/>
          </a:prstGeom>
        </p:spPr>
      </p:pic>
    </p:spTree>
    <p:extLst>
      <p:ext uri="{BB962C8B-B14F-4D97-AF65-F5344CB8AC3E}">
        <p14:creationId xmlns:p14="http://schemas.microsoft.com/office/powerpoint/2010/main" val="8824130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841</Words>
  <Application>Microsoft Office PowerPoint</Application>
  <PresentationFormat>Widescreen</PresentationFormat>
  <Paragraphs>98</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Perpetua</vt:lpstr>
      <vt:lpstr>Pristina</vt:lpstr>
      <vt:lpstr>Times New Roman</vt:lpstr>
      <vt:lpstr>Office Theme</vt:lpstr>
      <vt:lpstr> VAISH COLLEGE OF ENGINEERING  ROHTAK</vt:lpstr>
      <vt:lpstr>BUSINESS PROPOSAL PRESENTATION</vt:lpstr>
      <vt:lpstr>IoT</vt:lpstr>
      <vt:lpstr> TECH FUSSION</vt:lpstr>
      <vt:lpstr>MeCare</vt:lpstr>
      <vt:lpstr>TEAM TITANS</vt:lpstr>
      <vt:lpstr>ISSUES IN HEALTHCARE</vt:lpstr>
      <vt:lpstr>RESULTS</vt:lpstr>
      <vt:lpstr>MECARE “AB HEALTH GHAR PAR”</vt:lpstr>
      <vt:lpstr>WHY TO CHOOSE US?</vt:lpstr>
      <vt:lpstr>PERKS OF MeCare</vt:lpstr>
      <vt:lpstr>MARKET POTENTIAL</vt:lpstr>
      <vt:lpstr>Growth Opportunities</vt:lpstr>
      <vt:lpstr>FEASIBILITY</vt:lpstr>
      <vt:lpstr> CONCLUSION</vt:lpstr>
      <vt:lpstr>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Aman Darolia</dc:creator>
  <cp:lastModifiedBy>Aman Darolia</cp:lastModifiedBy>
  <cp:revision>2</cp:revision>
  <dcterms:created xsi:type="dcterms:W3CDTF">2025-03-26T13:32:45Z</dcterms:created>
  <dcterms:modified xsi:type="dcterms:W3CDTF">2025-03-26T14:22:20Z</dcterms:modified>
</cp:coreProperties>
</file>

<file path=docProps/thumbnail.jpeg>
</file>